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2AD4A8-4586-4301-827E-DC5BBC5E6192}" type="datetimeFigureOut">
              <a:rPr lang="en-US" smtClean="0"/>
              <a:t>11/4/2013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4BCC8-E238-48C5-BF0B-F59AEA7E2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071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18AA0C08-77A9-4174-9B47-283B5C862092}" type="slidenum">
              <a:rPr lang="en-US" smtClean="0">
                <a:solidFill>
                  <a:prstClr val="black"/>
                </a:solidFill>
              </a:rPr>
              <a:pPr eaLnBrk="1" hangingPunct="1"/>
              <a:t>1</a:t>
            </a:fld>
            <a:endParaRPr lang="en-US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4929B-8F6F-4236-BD36-497C1E7C13D4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850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3" y="5683250"/>
            <a:ext cx="9144001" cy="5873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2" y="6270625"/>
            <a:ext cx="9144001" cy="5873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9144001" cy="7834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pic>
        <p:nvPicPr>
          <p:cNvPr id="1026" name="Picture 2" descr="C:\Documents and Settings\pete1ada\Desktop\10mndotlogo-white-01[1]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8" y="94488"/>
            <a:ext cx="652462" cy="65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Z:\Graphics\branding proposals\PP templates\final artwork for pp\pp-banner-modes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625"/>
            <a:ext cx="9144000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Z:\Graphics\branding proposals\PP templates\final artwork for pp\pp-banner-yourdestination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83250"/>
            <a:ext cx="9151086" cy="72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387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5E381-C5E4-452D-A70A-E09E215EBB79}" type="datetimeFigureOut">
              <a:rPr lang="en-US" smtClean="0">
                <a:solidFill>
                  <a:srgbClr val="FFFFFF"/>
                </a:solidFill>
              </a:rPr>
              <a:pPr/>
              <a:t>11/4/2013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82251-9C5F-45DA-A60A-ACD617B80C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0665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5E381-C5E4-452D-A70A-E09E215EBB79}" type="datetimeFigureOut">
              <a:rPr lang="en-US" smtClean="0">
                <a:solidFill>
                  <a:srgbClr val="FFFFFF"/>
                </a:solidFill>
              </a:rPr>
              <a:pPr/>
              <a:t>11/4/2013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82251-9C5F-45DA-A60A-ACD617B80C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73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buClr>
                <a:schemeClr val="tx2"/>
              </a:buClr>
              <a:defRPr sz="28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0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tx2"/>
              </a:buCl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buClr>
                <a:schemeClr val="tx2"/>
              </a:buClr>
              <a:defRPr sz="28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0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tx2"/>
              </a:buCl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5E381-C5E4-452D-A70A-E09E215EBB79}" type="datetimeFigureOut">
              <a:rPr lang="en-US" smtClean="0">
                <a:solidFill>
                  <a:srgbClr val="FFFFFF"/>
                </a:solidFill>
              </a:rPr>
              <a:pPr/>
              <a:t>11/4/2013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82251-9C5F-45DA-A60A-ACD617B80C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06675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5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5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5E381-C5E4-452D-A70A-E09E215EBB79}" type="datetimeFigureOut">
              <a:rPr lang="en-US" smtClean="0">
                <a:solidFill>
                  <a:srgbClr val="FFFFFF"/>
                </a:solidFill>
              </a:rPr>
              <a:pPr/>
              <a:t>11/4/2013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82251-9C5F-45DA-A60A-ACD617B80C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3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5E381-C5E4-452D-A70A-E09E215EBB79}" type="datetimeFigureOut">
              <a:rPr lang="en-US" smtClean="0">
                <a:solidFill>
                  <a:srgbClr val="FFFFFF"/>
                </a:solidFill>
              </a:rPr>
              <a:pPr/>
              <a:t>11/4/2013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82251-9C5F-45DA-A60A-ACD617B80C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33260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5E381-C5E4-452D-A70A-E09E215EBB79}" type="datetimeFigureOut">
              <a:rPr lang="en-US" smtClean="0">
                <a:solidFill>
                  <a:srgbClr val="FFFFFF"/>
                </a:solidFill>
              </a:rPr>
              <a:pPr/>
              <a:t>11/4/2013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82251-9C5F-45DA-A60A-ACD617B80C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34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2" y="6270625"/>
            <a:ext cx="9144001" cy="5873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5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buClr>
                <a:schemeClr val="tx2"/>
              </a:buClr>
              <a:defRPr sz="3200"/>
            </a:lvl1pPr>
            <a:lvl2pPr>
              <a:buClr>
                <a:schemeClr val="tx2"/>
              </a:buClr>
              <a:defRPr sz="2800"/>
            </a:lvl2pPr>
            <a:lvl3pPr>
              <a:buClr>
                <a:schemeClr val="tx2"/>
              </a:buClr>
              <a:defRPr sz="2400"/>
            </a:lvl3pPr>
            <a:lvl4pPr>
              <a:buClr>
                <a:schemeClr val="tx2"/>
              </a:buClr>
              <a:defRPr sz="2000"/>
            </a:lvl4pPr>
            <a:lvl5pPr>
              <a:buClr>
                <a:schemeClr val="tx2"/>
              </a:buCl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1503" y="5904577"/>
            <a:ext cx="1920240" cy="365760"/>
          </a:xfrm>
        </p:spPr>
        <p:txBody>
          <a:bodyPr/>
          <a:lstStyle>
            <a:extLst/>
          </a:lstStyle>
          <a:p>
            <a:fld id="{8DC5E381-C5E4-452D-A70A-E09E215EBB79}" type="datetimeFigureOut">
              <a:rPr lang="en-US" smtClean="0">
                <a:solidFill>
                  <a:srgbClr val="FFFFFF"/>
                </a:solidFill>
              </a:rPr>
              <a:pPr/>
              <a:t>11/4/2013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82251-9C5F-45DA-A60A-ACD617B80C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Picture 3" descr="Z:\Graphics\branding proposals\PP templates\final artwork for pp\pp-banner-modes-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337"/>
            <a:ext cx="9144000" cy="58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353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2" y="6270625"/>
            <a:ext cx="9144001" cy="5873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DC5E381-C5E4-452D-A70A-E09E215EBB79}" type="datetimeFigureOut">
              <a:rPr lang="en-US" smtClean="0">
                <a:solidFill>
                  <a:srgbClr val="FFFFFF"/>
                </a:solidFill>
              </a:rPr>
              <a:pPr/>
              <a:t>11/4/2013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5905500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082251-9C5F-45DA-A60A-ACD617B80C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5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pic>
        <p:nvPicPr>
          <p:cNvPr id="10" name="Picture 3" descr="Z:\Graphics\branding proposals\PP templates\final artwork for pp\pp-banner-modes-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337"/>
            <a:ext cx="9144000" cy="58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634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5E381-C5E4-452D-A70A-E09E215EBB79}" type="datetimeFigureOut">
              <a:rPr lang="en-US" smtClean="0">
                <a:solidFill>
                  <a:srgbClr val="FFFFFF"/>
                </a:solidFill>
              </a:rPr>
              <a:pPr/>
              <a:t>11/4/2013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82251-9C5F-45DA-A60A-ACD617B80C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845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5E381-C5E4-452D-A70A-E09E215EBB79}" type="datetimeFigureOut">
              <a:rPr lang="en-US" smtClean="0">
                <a:solidFill>
                  <a:srgbClr val="FFFFFF"/>
                </a:solidFill>
              </a:rPr>
              <a:pPr/>
              <a:t>11/4/2013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82251-9C5F-45DA-A60A-ACD617B80C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618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2" y="6270625"/>
            <a:ext cx="9144001" cy="5873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5904865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DC5E381-C5E4-452D-A70A-E09E215EBB79}" type="datetimeFigureOut">
              <a:rPr lang="en-US" smtClean="0">
                <a:solidFill>
                  <a:srgbClr val="FFFFFF"/>
                </a:solidFill>
              </a:rPr>
              <a:pPr/>
              <a:t>11/4/2013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5904865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5904865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082251-9C5F-45DA-A60A-ACD617B80C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3" descr="Z:\Graphics\branding proposals\PP templates\final artwork for pp\pp-banner-modes-logo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337"/>
            <a:ext cx="9144000" cy="58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7129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tx2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tx2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tx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tx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tx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uane.hill@state.mn.u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829761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The Floods of 2012</a:t>
            </a:r>
            <a:br>
              <a:rPr lang="en-US" dirty="0"/>
            </a:br>
            <a:r>
              <a:rPr lang="en-US" dirty="0" smtClean="0"/>
              <a:t>MnDOT District 1 - </a:t>
            </a:r>
            <a:r>
              <a:rPr lang="en-US" dirty="0"/>
              <a:t>Duluth</a:t>
            </a:r>
          </a:p>
        </p:txBody>
      </p:sp>
      <p:sp>
        <p:nvSpPr>
          <p:cNvPr id="12291" name="Subtitle 2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722437"/>
          </a:xfrm>
        </p:spPr>
        <p:txBody>
          <a:bodyPr/>
          <a:lstStyle/>
          <a:p>
            <a:pPr marR="0" eaLnBrk="1" hangingPunct="1">
              <a:lnSpc>
                <a:spcPct val="80000"/>
              </a:lnSpc>
            </a:pPr>
            <a:r>
              <a:rPr lang="en-US" sz="2100" dirty="0" smtClean="0"/>
              <a:t>Duane Hill, District Engineer</a:t>
            </a:r>
          </a:p>
          <a:p>
            <a:pPr marR="0" eaLnBrk="1" hangingPunct="1">
              <a:lnSpc>
                <a:spcPct val="80000"/>
              </a:lnSpc>
            </a:pPr>
            <a:r>
              <a:rPr lang="en-US" sz="2100" dirty="0" smtClean="0"/>
              <a:t>218-725-2704</a:t>
            </a:r>
          </a:p>
          <a:p>
            <a:pPr marR="0" eaLnBrk="1" hangingPunct="1">
              <a:lnSpc>
                <a:spcPct val="80000"/>
              </a:lnSpc>
            </a:pPr>
            <a:r>
              <a:rPr lang="en-US" sz="2100" dirty="0">
                <a:hlinkClick r:id="rId3"/>
              </a:rPr>
              <a:t>d</a:t>
            </a:r>
            <a:r>
              <a:rPr lang="en-US" sz="2100" dirty="0" smtClean="0">
                <a:hlinkClick r:id="rId3"/>
              </a:rPr>
              <a:t>uane.hill@state.mn.us</a:t>
            </a:r>
            <a:r>
              <a:rPr lang="en-US" sz="21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595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2484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Describe MnDOT Major Impacts from the Event</a:t>
            </a:r>
          </a:p>
          <a:p>
            <a:pPr eaLnBrk="1" hangingPunct="1"/>
            <a:r>
              <a:rPr lang="en-US" dirty="0" smtClean="0"/>
              <a:t>Describe MnDOT Response</a:t>
            </a:r>
          </a:p>
          <a:p>
            <a:pPr eaLnBrk="1" hangingPunct="1"/>
            <a:r>
              <a:rPr lang="en-US" dirty="0" smtClean="0"/>
              <a:t>Describe Completed and Remaining Work</a:t>
            </a:r>
          </a:p>
        </p:txBody>
      </p:sp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Overview:</a:t>
            </a:r>
          </a:p>
        </p:txBody>
      </p:sp>
      <p:sp>
        <p:nvSpPr>
          <p:cNvPr id="1331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A1214C96-7D80-487D-B9EF-41EA22156C1C}" type="slidenum">
              <a:rPr lang="en-US" smtClean="0">
                <a:solidFill>
                  <a:srgbClr val="FFFFFF"/>
                </a:solidFill>
              </a:rPr>
              <a:pPr eaLnBrk="1" hangingPunct="1"/>
              <a:t>2</a:t>
            </a:fld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62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365760" indent="-25603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228600" y="-228600"/>
            <a:ext cx="5791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What happened?</a:t>
            </a:r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227013" y="688975"/>
            <a:ext cx="8461375" cy="5486400"/>
            <a:chOff x="76200" y="182880"/>
            <a:chExt cx="8995063" cy="6446520"/>
          </a:xfrm>
        </p:grpSpPr>
        <p:pic>
          <p:nvPicPr>
            <p:cNvPr id="14342" name="Picture 2" descr="http://www.crh.noaa.gov/images/dlh/StormSummaries/2012/June19_flood/Precip_ma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182880"/>
              <a:ext cx="4572000" cy="6446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3" name="Picture 2" descr="G:\08-18-2011-DISTRIC1 BASE_Port.jpeg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4008" y="457200"/>
              <a:ext cx="4357255" cy="563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341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AF0DA488-37A7-4E3B-ACE5-31A0C3363BF8}" type="slidenum">
              <a:rPr lang="en-US" smtClean="0">
                <a:solidFill>
                  <a:srgbClr val="FFFFFF"/>
                </a:solidFill>
              </a:rPr>
              <a:pPr eaLnBrk="1" hangingPunct="1"/>
              <a:t>3</a:t>
            </a:fld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10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096000" y="2274888"/>
            <a:ext cx="2881313" cy="286232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Torrential rain and flooding turned the southwest corner of Lake Superior a muddy brown, seen here in a satellite image taken Thursday, June 21, 2012. (National Oceanic and Atmospheric Administration photo)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0CE87F-82F5-44BD-A986-0C5B3162871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5631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2484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2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</a:pPr>
            <a:r>
              <a:rPr lang="en-US" b="1" dirty="0" smtClean="0"/>
              <a:t>Work with Law Enforcement to Close Roads</a:t>
            </a:r>
          </a:p>
          <a:p>
            <a:pPr eaLnBrk="1" hangingPunct="1">
              <a:buFont typeface="Arial" charset="0"/>
              <a:buChar char="•"/>
            </a:pPr>
            <a:endParaRPr lang="en-US" b="1" dirty="0" smtClean="0"/>
          </a:p>
          <a:p>
            <a:pPr eaLnBrk="1" hangingPunct="1">
              <a:buFont typeface="Arial" charset="0"/>
              <a:buChar char="•"/>
            </a:pPr>
            <a:r>
              <a:rPr lang="en-US" b="1" dirty="0" smtClean="0"/>
              <a:t>26 Road Closures on Trunk Highway System</a:t>
            </a:r>
          </a:p>
          <a:p>
            <a:pPr eaLnBrk="1" hangingPunct="1">
              <a:buFont typeface="Arial" charset="0"/>
              <a:buChar char="•"/>
            </a:pPr>
            <a:endParaRPr lang="en-US" b="1" dirty="0" smtClean="0"/>
          </a:p>
          <a:p>
            <a:pPr eaLnBrk="1" hangingPunct="1">
              <a:buFont typeface="Arial" charset="0"/>
              <a:buChar char="•"/>
            </a:pPr>
            <a:r>
              <a:rPr lang="en-US" b="1" dirty="0" smtClean="0"/>
              <a:t>Begin Damage Assessments</a:t>
            </a:r>
          </a:p>
          <a:p>
            <a:pPr eaLnBrk="1" hangingPunct="1">
              <a:buFont typeface="Arial" charset="0"/>
              <a:buChar char="•"/>
            </a:pPr>
            <a:endParaRPr lang="en-US" b="1" dirty="0" smtClean="0"/>
          </a:p>
          <a:p>
            <a:pPr eaLnBrk="1" hangingPunct="1">
              <a:buFont typeface="Arial" charset="0"/>
              <a:buChar char="•"/>
            </a:pPr>
            <a:r>
              <a:rPr lang="en-US" b="1" dirty="0" smtClean="0"/>
              <a:t>$50 Million in Damage to Trunk Highway System</a:t>
            </a:r>
          </a:p>
          <a:p>
            <a:pPr marL="914400" lvl="2" indent="0" eaLnBrk="1" hangingPunct="1">
              <a:buFont typeface="Arial" charset="0"/>
              <a:buNone/>
            </a:pPr>
            <a:endParaRPr lang="en-US" dirty="0" smtClean="0"/>
          </a:p>
        </p:txBody>
      </p:sp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Initial Response</a:t>
            </a:r>
          </a:p>
        </p:txBody>
      </p:sp>
      <p:sp>
        <p:nvSpPr>
          <p:cNvPr id="1638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D654D387-474B-4924-B9C8-69487715AA58}" type="slidenum">
              <a:rPr lang="en-US" smtClean="0">
                <a:solidFill>
                  <a:srgbClr val="FFFFFF"/>
                </a:solidFill>
              </a:rPr>
              <a:pPr eaLnBrk="1" hangingPunct="1"/>
              <a:t>5</a:t>
            </a:fld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52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sz="3200" dirty="0" smtClean="0"/>
              <a:t>MnDOT </a:t>
            </a:r>
          </a:p>
          <a:p>
            <a:pPr eaLnBrk="1" hangingPunct="1">
              <a:buFont typeface="Arial" charset="0"/>
              <a:buChar char="•"/>
            </a:pPr>
            <a:r>
              <a:rPr lang="en-US" sz="3200" dirty="0" smtClean="0"/>
              <a:t>DNR, DPS</a:t>
            </a:r>
          </a:p>
          <a:p>
            <a:pPr eaLnBrk="1" hangingPunct="1">
              <a:buFont typeface="Arial" charset="0"/>
              <a:buChar char="•"/>
            </a:pPr>
            <a:r>
              <a:rPr lang="en-US" sz="3200" dirty="0" smtClean="0"/>
              <a:t>Local Law Enforcement</a:t>
            </a:r>
          </a:p>
          <a:p>
            <a:pPr eaLnBrk="1" hangingPunct="1">
              <a:buFont typeface="Arial" charset="0"/>
              <a:buChar char="•"/>
            </a:pPr>
            <a:r>
              <a:rPr lang="en-US" sz="3200" dirty="0" smtClean="0"/>
              <a:t>FHWA </a:t>
            </a:r>
          </a:p>
          <a:p>
            <a:pPr eaLnBrk="1" hangingPunct="1">
              <a:buFont typeface="Arial" charset="0"/>
              <a:buChar char="•"/>
            </a:pPr>
            <a:r>
              <a:rPr lang="en-US" sz="3200" dirty="0" smtClean="0"/>
              <a:t>Emergency contracting authority, consultants and contractors</a:t>
            </a:r>
          </a:p>
          <a:p>
            <a:pPr eaLnBrk="1" hangingPunct="1">
              <a:buFont typeface="Arial" charset="0"/>
              <a:buChar char="•"/>
            </a:pPr>
            <a:r>
              <a:rPr lang="en-US" sz="3200" dirty="0" smtClean="0"/>
              <a:t>Mutual Aid</a:t>
            </a:r>
          </a:p>
          <a:p>
            <a:pPr eaLnBrk="1" hangingPunct="1">
              <a:buFont typeface="Arial" charset="0"/>
              <a:buChar char="•"/>
            </a:pPr>
            <a:endParaRPr lang="en-US" dirty="0" smtClean="0"/>
          </a:p>
          <a:p>
            <a:pPr eaLnBrk="1" hangingPunct="1">
              <a:buFont typeface="Arial" charset="0"/>
              <a:buChar char="•"/>
            </a:pPr>
            <a:endParaRPr lang="en-US" dirty="0" smtClean="0"/>
          </a:p>
        </p:txBody>
      </p:sp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Resources</a:t>
            </a:r>
          </a:p>
        </p:txBody>
      </p:sp>
      <p:sp>
        <p:nvSpPr>
          <p:cNvPr id="17412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7091DF4E-C68B-4521-8E06-8972A093719C}" type="slidenum">
              <a:rPr lang="en-US" smtClean="0">
                <a:solidFill>
                  <a:srgbClr val="FFFFFF"/>
                </a:solidFill>
              </a:rPr>
              <a:pPr eaLnBrk="1" hangingPunct="1"/>
              <a:t>6</a:t>
            </a:fld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46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525963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</a:pPr>
            <a:r>
              <a:rPr lang="en-US" dirty="0" smtClean="0"/>
              <a:t>MnDOT Forces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Focus on reopening roads and making them safe for travel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Set and remove road closure signing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Have presence at road closures when necessary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Replace washed out culverts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Remove debris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Fill in eroded areas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Perform damage assessments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MnDOT Damage Repair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8436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C986E9A8-3846-4E4A-B81B-27D438F705AC}" type="slidenum">
              <a:rPr lang="en-US" smtClean="0">
                <a:solidFill>
                  <a:srgbClr val="FFFFFF"/>
                </a:solidFill>
              </a:rPr>
              <a:pPr eaLnBrk="1" hangingPunct="1"/>
              <a:t>7</a:t>
            </a:fld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27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</a:pPr>
            <a:r>
              <a:rPr lang="en-US" dirty="0" smtClean="0"/>
              <a:t>Contract Work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Focus on repairs beyond the capability of MnDOT resources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Bridges, box culverts, road grades and pavement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Clear debris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Set long-term detours that required significant signing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Perform specific engineering designs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Storm sewer </a:t>
            </a:r>
            <a:r>
              <a:rPr lang="en-US" dirty="0"/>
              <a:t>i</a:t>
            </a:r>
            <a:r>
              <a:rPr lang="en-US" dirty="0" smtClean="0"/>
              <a:t>nspection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Soil stabilization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Contract work to date exceeds $</a:t>
            </a:r>
            <a:r>
              <a:rPr lang="en-US" dirty="0" smtClean="0"/>
              <a:t>11 Million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MnDOT Damage Repair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9460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7D30FE10-2EE9-49D3-AA25-CED07B1D5573}" type="slidenum">
              <a:rPr lang="en-US" smtClean="0">
                <a:solidFill>
                  <a:srgbClr val="FFFFFF"/>
                </a:solidFill>
              </a:rPr>
              <a:pPr eaLnBrk="1" hangingPunct="1"/>
              <a:t>8</a:t>
            </a:fld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36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 smtClean="0"/>
              <a:t>Trunk Highway 210 in Jay Cooke</a:t>
            </a:r>
          </a:p>
          <a:p>
            <a:pPr eaLnBrk="1" hangingPunct="1">
              <a:lnSpc>
                <a:spcPct val="150000"/>
              </a:lnSpc>
            </a:pPr>
            <a:r>
              <a:rPr lang="en-US" dirty="0" smtClean="0"/>
              <a:t>Trunk Highway 210 in Thomson</a:t>
            </a:r>
          </a:p>
          <a:p>
            <a:pPr eaLnBrk="1" hangingPunct="1">
              <a:lnSpc>
                <a:spcPct val="150000"/>
              </a:lnSpc>
            </a:pPr>
            <a:r>
              <a:rPr lang="en-US" dirty="0" smtClean="0"/>
              <a:t>Trunk Highway 23 in Fond du Lac neighborhood</a:t>
            </a:r>
          </a:p>
          <a:p>
            <a:pPr eaLnBrk="1" hangingPunct="1">
              <a:lnSpc>
                <a:spcPct val="150000"/>
              </a:lnSpc>
            </a:pPr>
            <a:r>
              <a:rPr lang="en-US" dirty="0" smtClean="0"/>
              <a:t>Trunk Highway 2 from Proctor to I-35</a:t>
            </a:r>
          </a:p>
        </p:txBody>
      </p:sp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MnDOT Major Damage Areas</a:t>
            </a:r>
          </a:p>
        </p:txBody>
      </p:sp>
      <p:sp>
        <p:nvSpPr>
          <p:cNvPr id="20484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09299170-08C5-4181-A3AF-DA90ED87EB31}" type="slidenum">
              <a:rPr lang="en-US" smtClean="0">
                <a:solidFill>
                  <a:srgbClr val="FFFFFF"/>
                </a:solidFill>
              </a:rPr>
              <a:pPr eaLnBrk="1" hangingPunct="1"/>
              <a:t>9</a:t>
            </a:fld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81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800" dirty="0" smtClean="0"/>
              <a:t>Trunk Highway 210 in Thomson to Trunk Highway 23</a:t>
            </a:r>
          </a:p>
        </p:txBody>
      </p:sp>
      <p:pic>
        <p:nvPicPr>
          <p:cNvPr id="21507" name="Picture 2" descr="http://www.dot.state.mn.us/d1/projects/hwy210hwy2flood/photofiles/210mapillustflattened.gif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1600200"/>
            <a:ext cx="91313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F26B351E-DB9F-4C62-AB55-18E767B486E6}" type="slidenum">
              <a:rPr lang="en-US" smtClean="0">
                <a:solidFill>
                  <a:srgbClr val="FFFFFF"/>
                </a:solidFill>
              </a:rPr>
              <a:pPr eaLnBrk="1" hangingPunct="1"/>
              <a:t>10</a:t>
            </a:fld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40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838200" y="374650"/>
            <a:ext cx="5867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sz="2800" dirty="0" smtClean="0">
                <a:solidFill>
                  <a:srgbClr val="FFFFFF"/>
                </a:solidFill>
              </a:rPr>
              <a:t>Trunk Highway </a:t>
            </a:r>
            <a:r>
              <a:rPr lang="en-US" sz="2800" dirty="0">
                <a:solidFill>
                  <a:srgbClr val="FFFFFF"/>
                </a:solidFill>
              </a:rPr>
              <a:t>210 – </a:t>
            </a:r>
            <a:r>
              <a:rPr lang="en-US" sz="2800" dirty="0" smtClean="0">
                <a:solidFill>
                  <a:srgbClr val="FFFFFF"/>
                </a:solidFill>
              </a:rPr>
              <a:t>Thomson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6193CC-7FAB-46E2-83BE-59E2066C80F6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11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98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2484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228600" y="3581400"/>
            <a:ext cx="8229600" cy="4525962"/>
          </a:xfrm>
        </p:spPr>
        <p:txBody>
          <a:bodyPr/>
          <a:lstStyle/>
          <a:p>
            <a:pPr eaLnBrk="1" hangingPunct="1"/>
            <a:r>
              <a:rPr lang="en-US" dirty="0" smtClean="0"/>
              <a:t>$1.7 Million </a:t>
            </a:r>
            <a:r>
              <a:rPr lang="en-US" dirty="0" smtClean="0"/>
              <a:t>emergency </a:t>
            </a:r>
            <a:r>
              <a:rPr lang="en-US" dirty="0" smtClean="0"/>
              <a:t>repair contract with Northland Construction</a:t>
            </a:r>
          </a:p>
          <a:p>
            <a:pPr eaLnBrk="1" hangingPunct="1"/>
            <a:r>
              <a:rPr lang="en-US" dirty="0" smtClean="0"/>
              <a:t>Replace washed out 14’ diameter overflow pipe with 110’ long bridge</a:t>
            </a:r>
          </a:p>
          <a:p>
            <a:pPr eaLnBrk="1" hangingPunct="1"/>
            <a:r>
              <a:rPr lang="en-US" dirty="0" smtClean="0"/>
              <a:t>MnDOT supplies steel bridge beams</a:t>
            </a:r>
          </a:p>
          <a:p>
            <a:pPr eaLnBrk="1" hangingPunct="1"/>
            <a:endParaRPr lang="en-US" dirty="0" smtClean="0"/>
          </a:p>
        </p:txBody>
      </p:sp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876300"/>
          </a:xfrm>
          <a:noFill/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/>
              <a:t>Trunk Highway 210 St. Louis River Bridge</a:t>
            </a:r>
          </a:p>
        </p:txBody>
      </p:sp>
      <p:sp>
        <p:nvSpPr>
          <p:cNvPr id="2355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66157F37-1534-430D-BFF1-F4EB26006F78}" type="slidenum">
              <a:rPr lang="en-US" smtClean="0">
                <a:solidFill>
                  <a:srgbClr val="FFFFFF"/>
                </a:solidFill>
              </a:rPr>
              <a:pPr eaLnBrk="1" hangingPunct="1"/>
              <a:t>12</a:t>
            </a:fld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63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10779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3600" b="1" dirty="0" smtClean="0">
                <a:solidFill>
                  <a:srgbClr val="FFFFFF"/>
                </a:solidFill>
              </a:rPr>
              <a:t>Trunk Highway </a:t>
            </a:r>
            <a:r>
              <a:rPr lang="en-US" sz="3600" b="1" dirty="0">
                <a:solidFill>
                  <a:srgbClr val="FFFFFF"/>
                </a:solidFill>
              </a:rPr>
              <a:t>210 </a:t>
            </a:r>
            <a:r>
              <a:rPr lang="en-US" sz="3600" b="1" dirty="0" smtClean="0">
                <a:solidFill>
                  <a:srgbClr val="FFFFFF"/>
                </a:solidFill>
              </a:rPr>
              <a:t>East Park Entrance</a:t>
            </a:r>
            <a:endParaRPr lang="en-US" sz="3600" b="1" dirty="0">
              <a:solidFill>
                <a:srgbClr val="FFFFFF"/>
              </a:solidFill>
            </a:endParaRPr>
          </a:p>
          <a:p>
            <a:pPr algn="ctr" eaLnBrk="1" hangingPunct="1"/>
            <a:r>
              <a:rPr lang="en-US" sz="2800" b="1" dirty="0">
                <a:solidFill>
                  <a:srgbClr val="FFFFFF"/>
                </a:solidFill>
              </a:rPr>
              <a:t>Jay Cooke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BC15B-35EB-4E4A-B1C3-3163C1BF8E1B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13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3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2484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228600" y="3316700"/>
            <a:ext cx="8305800" cy="29317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$2.5 million </a:t>
            </a:r>
            <a:r>
              <a:rPr lang="en-US" b="1" dirty="0" smtClean="0"/>
              <a:t>emergency </a:t>
            </a:r>
            <a:r>
              <a:rPr lang="en-US" b="1" dirty="0" smtClean="0"/>
              <a:t>repair contracts with Ulland Brothers Construction, KGM Construction and Soil Nail Launchers</a:t>
            </a:r>
          </a:p>
          <a:p>
            <a:pPr eaLnBrk="1" hangingPunct="1"/>
            <a:r>
              <a:rPr lang="en-US" b="1" dirty="0" smtClean="0"/>
              <a:t>Stabilize slopes, install 8’ x 12’ x 250’ box culvert, replace small culverts, paving</a:t>
            </a:r>
          </a:p>
          <a:p>
            <a:pPr eaLnBrk="1" hangingPunct="1"/>
            <a:r>
              <a:rPr lang="en-US" b="1" dirty="0" smtClean="0"/>
              <a:t>Road reopened October 23, 2012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143000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Trunk Highway 210—Thomson to Jay Cooke State Park River Lodge</a:t>
            </a:r>
          </a:p>
        </p:txBody>
      </p:sp>
      <p:sp>
        <p:nvSpPr>
          <p:cNvPr id="25605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6A35F8AC-2EEC-4D87-8E3E-CF72FAE87999}" type="slidenum">
              <a:rPr lang="en-US" smtClean="0">
                <a:solidFill>
                  <a:srgbClr val="FFFFFF"/>
                </a:solidFill>
              </a:rPr>
              <a:pPr eaLnBrk="1" hangingPunct="1"/>
              <a:t>14</a:t>
            </a:fld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5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52108942-7033-459C-9865-36F17C2EE55B}" type="slidenum">
              <a:rPr lang="en-US" smtClean="0">
                <a:solidFill>
                  <a:srgbClr val="FFFFFF"/>
                </a:solidFill>
              </a:rPr>
              <a:pPr eaLnBrk="1" hangingPunct="1"/>
              <a:t>15</a:t>
            </a:fld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/>
              <a:t>Trunk Highway 210 Forbay Reservoir -</a:t>
            </a:r>
            <a:r>
              <a:rPr lang="en-US" dirty="0" smtClean="0"/>
              <a:t> </a:t>
            </a:r>
            <a:r>
              <a:rPr lang="en-US" sz="2700" dirty="0" smtClean="0"/>
              <a:t>Jay Cooke State Park HQ to Jay Cooke Road</a:t>
            </a:r>
          </a:p>
        </p:txBody>
      </p:sp>
      <p:sp>
        <p:nvSpPr>
          <p:cNvPr id="28676" name="Content Placeholder 2"/>
          <p:cNvSpPr>
            <a:spLocks noGrp="1"/>
          </p:cNvSpPr>
          <p:nvPr>
            <p:ph idx="1"/>
          </p:nvPr>
        </p:nvSpPr>
        <p:spPr>
          <a:xfrm>
            <a:off x="304799" y="1508919"/>
            <a:ext cx="2438399" cy="4525962"/>
          </a:xfrm>
        </p:spPr>
        <p:txBody>
          <a:bodyPr/>
          <a:lstStyle/>
          <a:p>
            <a:r>
              <a:rPr lang="en-US" sz="2000" dirty="0" smtClean="0"/>
              <a:t>Realign roadway on more stable alignment</a:t>
            </a:r>
          </a:p>
          <a:p>
            <a:r>
              <a:rPr lang="en-US" sz="2000" dirty="0" smtClean="0"/>
              <a:t>Significant environmental process</a:t>
            </a:r>
          </a:p>
          <a:p>
            <a:r>
              <a:rPr lang="en-US" sz="2000" dirty="0" smtClean="0"/>
              <a:t>April 2013 letting</a:t>
            </a:r>
          </a:p>
          <a:p>
            <a:r>
              <a:rPr lang="en-US" sz="2000" dirty="0" smtClean="0"/>
              <a:t>$2.8 </a:t>
            </a:r>
            <a:r>
              <a:rPr lang="en-US" sz="2000" dirty="0" smtClean="0"/>
              <a:t>Million </a:t>
            </a:r>
            <a:r>
              <a:rPr lang="en-US" sz="2000" dirty="0" smtClean="0"/>
              <a:t>contract - Redstone</a:t>
            </a:r>
          </a:p>
        </p:txBody>
      </p:sp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7" t="9375" r="7063" b="4948"/>
          <a:stretch>
            <a:fillRect/>
          </a:stretch>
        </p:blipFill>
        <p:spPr bwMode="auto">
          <a:xfrm>
            <a:off x="2595557" y="1676400"/>
            <a:ext cx="6319843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07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pic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76200" y="5791200"/>
            <a:ext cx="6019800" cy="95410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b="1" dirty="0" smtClean="0">
                <a:solidFill>
                  <a:srgbClr val="FFFFFF"/>
                </a:solidFill>
              </a:rPr>
              <a:t>Trunk Highway 210 West of Power Canal—Jay Cooke</a:t>
            </a:r>
            <a:endParaRPr lang="en-US" b="1" dirty="0" smtClean="0">
              <a:solidFill>
                <a:srgbClr val="FFFF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6D513-BA10-4422-B058-5BD1E4E1D925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16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25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2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sz="2600" dirty="0" smtClean="0"/>
              <a:t>Critical access for Minnesota Power and Light facilities at Thomson and Fond du Lac</a:t>
            </a:r>
          </a:p>
          <a:p>
            <a:pPr eaLnBrk="1" hangingPunct="1">
              <a:buFont typeface="Arial" charset="0"/>
              <a:buChar char="•"/>
            </a:pPr>
            <a:r>
              <a:rPr lang="en-US" sz="2600" dirty="0" smtClean="0"/>
              <a:t>Approximately $3.2 million </a:t>
            </a:r>
            <a:r>
              <a:rPr lang="en-US" sz="2600" dirty="0" smtClean="0"/>
              <a:t>emergency </a:t>
            </a:r>
            <a:r>
              <a:rPr lang="en-US" sz="2600" dirty="0" smtClean="0"/>
              <a:t>repair contracts</a:t>
            </a:r>
          </a:p>
          <a:p>
            <a:pPr eaLnBrk="1" hangingPunct="1">
              <a:buFont typeface="Arial" charset="0"/>
              <a:buChar char="•"/>
            </a:pPr>
            <a:r>
              <a:rPr lang="en-US" sz="2600" dirty="0" smtClean="0"/>
              <a:t>Goal to provide road work through entire corridor and access to the MPL facilities</a:t>
            </a:r>
          </a:p>
          <a:p>
            <a:pPr eaLnBrk="1" hangingPunct="1">
              <a:buFont typeface="Arial" charset="0"/>
              <a:buChar char="•"/>
            </a:pPr>
            <a:r>
              <a:rPr lang="en-US" sz="2600" dirty="0" smtClean="0"/>
              <a:t>Significant environmental process to determine permanent solution with many options</a:t>
            </a:r>
          </a:p>
        </p:txBody>
      </p:sp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962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/>
              <a:t>Trunk Highway 210—Jay Cooke Road to Trunk Highway 23</a:t>
            </a:r>
          </a:p>
        </p:txBody>
      </p:sp>
      <p:sp>
        <p:nvSpPr>
          <p:cNvPr id="31748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F2E89CD4-9DDC-46B7-910A-D540B689495C}" type="slidenum">
              <a:rPr lang="en-US" smtClean="0">
                <a:solidFill>
                  <a:srgbClr val="FFFFFF"/>
                </a:solidFill>
              </a:rPr>
              <a:pPr eaLnBrk="1" hangingPunct="1"/>
              <a:t>17</a:t>
            </a:fld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83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2743200" y="228600"/>
            <a:ext cx="4876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2800" b="1" dirty="0" smtClean="0">
                <a:solidFill>
                  <a:srgbClr val="FFFFFF"/>
                </a:solidFill>
              </a:rPr>
              <a:t>Trunk Highway </a:t>
            </a:r>
            <a:r>
              <a:rPr lang="en-US" sz="2800" b="1" dirty="0">
                <a:solidFill>
                  <a:srgbClr val="FFFFFF"/>
                </a:solidFill>
              </a:rPr>
              <a:t>210 </a:t>
            </a:r>
            <a:r>
              <a:rPr lang="en-US" sz="2800" b="1" dirty="0" smtClean="0">
                <a:solidFill>
                  <a:srgbClr val="FFFFFF"/>
                </a:solidFill>
              </a:rPr>
              <a:t>East of Power Canal—Jay </a:t>
            </a:r>
            <a:r>
              <a:rPr lang="en-US" sz="2800" b="1" dirty="0">
                <a:solidFill>
                  <a:srgbClr val="FFFFFF"/>
                </a:solidFill>
              </a:rPr>
              <a:t>Cooke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4D6E3F-60CC-4D37-9002-CDF84790E621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18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8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2484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152400" y="3200400"/>
            <a:ext cx="8229600" cy="2871788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$3.1 Million </a:t>
            </a:r>
            <a:r>
              <a:rPr lang="en-US" b="1" dirty="0" smtClean="0"/>
              <a:t>emergency </a:t>
            </a:r>
            <a:r>
              <a:rPr lang="en-US" b="1" dirty="0" smtClean="0"/>
              <a:t>repair contract with Schaffer Construction</a:t>
            </a:r>
          </a:p>
          <a:p>
            <a:pPr eaLnBrk="1" hangingPunct="1"/>
            <a:r>
              <a:rPr lang="en-US" b="1" dirty="0" smtClean="0"/>
              <a:t>½ mile grading and concrete pavement replacement</a:t>
            </a:r>
          </a:p>
          <a:p>
            <a:pPr eaLnBrk="1" hangingPunct="1"/>
            <a:r>
              <a:rPr lang="en-US" b="1" dirty="0" smtClean="0"/>
              <a:t>10’ X 16’ box culvert</a:t>
            </a:r>
          </a:p>
          <a:p>
            <a:pPr eaLnBrk="1" hangingPunct="1"/>
            <a:r>
              <a:rPr lang="en-US" b="1" dirty="0" smtClean="0"/>
              <a:t>Open November 8, 2012</a:t>
            </a:r>
          </a:p>
        </p:txBody>
      </p:sp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914400"/>
          </a:xfrm>
          <a:noFill/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Trunk Highway 2—Proctor to Boundary Ave</a:t>
            </a:r>
          </a:p>
        </p:txBody>
      </p:sp>
      <p:sp>
        <p:nvSpPr>
          <p:cNvPr id="3379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D64EFE41-C591-42B7-81E7-8A184AE774E3}" type="slidenum">
              <a:rPr lang="en-US" smtClean="0">
                <a:solidFill>
                  <a:srgbClr val="FFFFFF"/>
                </a:solidFill>
              </a:rPr>
              <a:pPr eaLnBrk="1" hangingPunct="1"/>
              <a:t>19</a:t>
            </a:fld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50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4819" name="Title 2"/>
          <p:cNvSpPr txBox="1">
            <a:spLocks/>
          </p:cNvSpPr>
          <p:nvPr/>
        </p:nvSpPr>
        <p:spPr bwMode="auto">
          <a:xfrm>
            <a:off x="137160" y="152400"/>
            <a:ext cx="5791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4400" b="1" dirty="0">
                <a:solidFill>
                  <a:srgbClr val="FFFFFF"/>
                </a:solidFill>
              </a:rPr>
              <a:t>Hwy 2 and 35 Proctor </a:t>
            </a:r>
          </a:p>
          <a:p>
            <a:pPr algn="ctr" eaLnBrk="1" hangingPunct="1"/>
            <a:r>
              <a:rPr lang="en-US" sz="4400" b="1" dirty="0">
                <a:solidFill>
                  <a:srgbClr val="FFFFFF"/>
                </a:solidFill>
              </a:rPr>
              <a:t>(near Duluth)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3DD75D-E180-4689-B5CA-4EBD627205E0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20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17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Box 2"/>
          <p:cNvSpPr txBox="1">
            <a:spLocks noChangeArrowheads="1"/>
          </p:cNvSpPr>
          <p:nvPr/>
        </p:nvSpPr>
        <p:spPr bwMode="auto">
          <a:xfrm>
            <a:off x="1447800" y="381000"/>
            <a:ext cx="5943600" cy="95408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dirty="0" smtClean="0">
                <a:solidFill>
                  <a:srgbClr val="FFFFFF"/>
                </a:solidFill>
              </a:rPr>
              <a:t>Trunk Highway 23 South of Bridge</a:t>
            </a:r>
          </a:p>
          <a:p>
            <a:pPr eaLnBrk="1" hangingPunct="1">
              <a:defRPr/>
            </a:pPr>
            <a:r>
              <a:rPr lang="en-US" sz="2800" dirty="0" smtClean="0">
                <a:solidFill>
                  <a:srgbClr val="FFFFFF"/>
                </a:solidFill>
              </a:rPr>
              <a:t>Fond du Lac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9B350-315C-4364-A2C3-D553DDE2486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21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99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2484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4038600"/>
            <a:ext cx="8229600" cy="1752600"/>
          </a:xfrm>
        </p:spPr>
        <p:txBody>
          <a:bodyPr/>
          <a:lstStyle/>
          <a:p>
            <a:pPr eaLnBrk="1" hangingPunct="1"/>
            <a:r>
              <a:rPr lang="en-US" b="1" dirty="0" smtClean="0"/>
              <a:t>Trunk Highway 61 Replace Silver Creek Bridge</a:t>
            </a:r>
          </a:p>
          <a:p>
            <a:pPr eaLnBrk="1" hangingPunct="1"/>
            <a:r>
              <a:rPr lang="en-US" b="1" dirty="0" smtClean="0"/>
              <a:t>Trunk Highway 23 Replace Mission Creek Bridge in Fond du Lac</a:t>
            </a:r>
          </a:p>
        </p:txBody>
      </p:sp>
      <p:sp>
        <p:nvSpPr>
          <p:cNvPr id="3686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D27C671F-A99A-47A4-990A-CFCE2C102285}" type="slidenum">
              <a:rPr lang="en-US" smtClean="0">
                <a:solidFill>
                  <a:srgbClr val="FFFFFF"/>
                </a:solidFill>
              </a:rPr>
              <a:pPr eaLnBrk="1" hangingPunct="1"/>
              <a:t>22</a:t>
            </a:fld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Future MnDOT Flood Projects</a:t>
            </a:r>
          </a:p>
        </p:txBody>
      </p:sp>
    </p:spTree>
    <p:extLst>
      <p:ext uri="{BB962C8B-B14F-4D97-AF65-F5344CB8AC3E}">
        <p14:creationId xmlns:p14="http://schemas.microsoft.com/office/powerpoint/2010/main" val="104583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471862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</a:pPr>
            <a:r>
              <a:rPr lang="en-US" sz="2800" dirty="0" smtClean="0"/>
              <a:t>State Aid System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sz="2400" dirty="0" smtClean="0"/>
              <a:t>Over 1,000 miles of local roads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sz="2400" dirty="0" smtClean="0"/>
              <a:t>225 structures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sz="2400" dirty="0" smtClean="0"/>
              <a:t>Local agency damage exceeds $</a:t>
            </a:r>
            <a:r>
              <a:rPr lang="en-US" sz="2400" dirty="0" smtClean="0"/>
              <a:t>1Billion</a:t>
            </a:r>
            <a:endParaRPr lang="en-US" sz="2400" dirty="0" smtClean="0"/>
          </a:p>
          <a:p>
            <a:pPr lvl="1" eaLnBrk="1" hangingPunct="1">
              <a:buFont typeface="Arial" charset="0"/>
              <a:buChar char="–"/>
            </a:pPr>
            <a:r>
              <a:rPr lang="en-US" sz="2400" dirty="0" smtClean="0"/>
              <a:t>2/3 of repairs planned for 2013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sz="2400" dirty="0" smtClean="0"/>
              <a:t>1/3 will be completed in 2014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Local Agency Damage (Cities and Counties)</a:t>
            </a:r>
            <a:endParaRPr lang="en-US" dirty="0"/>
          </a:p>
        </p:txBody>
      </p:sp>
      <p:sp>
        <p:nvSpPr>
          <p:cNvPr id="37892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0BCC00BD-C648-4E2B-BC62-AA4C963E43A2}" type="slidenum">
              <a:rPr lang="en-US" smtClean="0">
                <a:solidFill>
                  <a:srgbClr val="FFFFFF"/>
                </a:solidFill>
              </a:rPr>
              <a:pPr eaLnBrk="1" hangingPunct="1"/>
              <a:t>23</a:t>
            </a:fld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81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2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n-US" sz="2400" dirty="0" smtClean="0"/>
              <a:t>Special post-flood bridge inspection program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n-US" sz="2400" dirty="0" smtClean="0"/>
              <a:t>6 consultant teams managed by SEH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n-US" sz="2400" dirty="0" smtClean="0"/>
              <a:t>177 local bridges inspected by consultants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n-US" sz="2400" dirty="0" smtClean="0"/>
              <a:t>58 structures inspected by local agencies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n-US" sz="2400" dirty="0" smtClean="0"/>
              <a:t>Contract administered by St. Louis County, managed by MnDOT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Local Agency Bridge Inspection Program</a:t>
            </a:r>
            <a:endParaRPr lang="en-US" dirty="0"/>
          </a:p>
        </p:txBody>
      </p:sp>
      <p:sp>
        <p:nvSpPr>
          <p:cNvPr id="38916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B97145E6-C675-47BC-B217-12A7D5784FA9}" type="slidenum">
              <a:rPr lang="en-US" smtClean="0">
                <a:solidFill>
                  <a:srgbClr val="FFFFFF"/>
                </a:solidFill>
              </a:rPr>
              <a:pPr eaLnBrk="1" hangingPunct="1"/>
              <a:t>24</a:t>
            </a:fld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08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3657600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dirty="0" smtClean="0"/>
              <a:t>58 local bridges will be replaced or need major rehabilitation - $</a:t>
            </a:r>
            <a:r>
              <a:rPr lang="en-US" dirty="0" smtClean="0"/>
              <a:t>22</a:t>
            </a:r>
            <a:r>
              <a:rPr lang="en-US" dirty="0"/>
              <a:t> </a:t>
            </a:r>
            <a:r>
              <a:rPr lang="en-US" dirty="0" smtClean="0"/>
              <a:t>Million</a:t>
            </a:r>
          </a:p>
          <a:p>
            <a:pPr marL="109728" indent="0" eaLnBrk="1" hangingPunct="1">
              <a:buNone/>
            </a:pPr>
            <a:endParaRPr lang="en-US" dirty="0" smtClean="0"/>
          </a:p>
          <a:p>
            <a:pPr eaLnBrk="1" hangingPunct="1">
              <a:buFont typeface="Arial" charset="0"/>
              <a:buChar char="•"/>
            </a:pPr>
            <a:r>
              <a:rPr lang="en-US" dirty="0" smtClean="0"/>
              <a:t>75 structures with minor damage </a:t>
            </a:r>
            <a:r>
              <a:rPr lang="en-US" dirty="0" smtClean="0"/>
              <a:t>– </a:t>
            </a:r>
          </a:p>
          <a:p>
            <a:pPr marL="109728" indent="0" eaLnBrk="1" hangingPunct="1">
              <a:buNone/>
            </a:pPr>
            <a:r>
              <a:rPr lang="en-US" dirty="0"/>
              <a:t>	</a:t>
            </a:r>
            <a:r>
              <a:rPr lang="en-US" dirty="0" smtClean="0"/>
              <a:t>$2.2 Million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Local Agency Damage – Bridge Inspection Program</a:t>
            </a:r>
            <a:endParaRPr lang="en-US" dirty="0"/>
          </a:p>
        </p:txBody>
      </p:sp>
      <p:sp>
        <p:nvSpPr>
          <p:cNvPr id="39940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CF19DF40-4352-473D-8766-7232687815D9}" type="slidenum">
              <a:rPr lang="en-US" smtClean="0">
                <a:solidFill>
                  <a:srgbClr val="FFFFFF"/>
                </a:solidFill>
              </a:rPr>
              <a:pPr eaLnBrk="1" hangingPunct="1"/>
              <a:t>25</a:t>
            </a:fld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83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nDOT">
  <a:themeElements>
    <a:clrScheme name="MnDOT Colors">
      <a:dk1>
        <a:srgbClr val="003F5F"/>
      </a:dk1>
      <a:lt1>
        <a:srgbClr val="FFFFFF"/>
      </a:lt1>
      <a:dk2>
        <a:srgbClr val="003F5F"/>
      </a:dk2>
      <a:lt2>
        <a:srgbClr val="FFFFFF"/>
      </a:lt2>
      <a:accent1>
        <a:srgbClr val="1C75BC"/>
      </a:accent1>
      <a:accent2>
        <a:srgbClr val="EE3524"/>
      </a:accent2>
      <a:accent3>
        <a:srgbClr val="00B259"/>
      </a:accent3>
      <a:accent4>
        <a:srgbClr val="003F5F"/>
      </a:accent4>
      <a:accent5>
        <a:srgbClr val="00AEEF"/>
      </a:accent5>
      <a:accent6>
        <a:srgbClr val="FAA634"/>
      </a:accent6>
      <a:hlink>
        <a:srgbClr val="1C75BC"/>
      </a:hlink>
      <a:folHlink>
        <a:srgbClr val="7581BF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650</Words>
  <Application>Microsoft Office PowerPoint</Application>
  <PresentationFormat>On-screen Show (4:3)</PresentationFormat>
  <Paragraphs>130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MnDOT</vt:lpstr>
      <vt:lpstr>The Floods of 2012 MnDOT District 1 - Duluth</vt:lpstr>
      <vt:lpstr>Overview:</vt:lpstr>
      <vt:lpstr>What happened?</vt:lpstr>
      <vt:lpstr>PowerPoint Presentation</vt:lpstr>
      <vt:lpstr>Initial Response</vt:lpstr>
      <vt:lpstr>Resources</vt:lpstr>
      <vt:lpstr>MnDOT Damage Repair </vt:lpstr>
      <vt:lpstr>MnDOT Damage Repair </vt:lpstr>
      <vt:lpstr>MnDOT Major Damage Areas</vt:lpstr>
      <vt:lpstr>Trunk Highway 210 in Thomson to Trunk Highway 23</vt:lpstr>
      <vt:lpstr>PowerPoint Presentation</vt:lpstr>
      <vt:lpstr>Trunk Highway 210 St. Louis River Bridge</vt:lpstr>
      <vt:lpstr>PowerPoint Presentation</vt:lpstr>
      <vt:lpstr>Trunk Highway 210—Thomson to Jay Cooke State Park River Lodge</vt:lpstr>
      <vt:lpstr>Trunk Highway 210 Forbay Reservoir - Jay Cooke State Park HQ to Jay Cooke Road</vt:lpstr>
      <vt:lpstr>PowerPoint Presentation</vt:lpstr>
      <vt:lpstr>Trunk Highway 210—Jay Cooke Road to Trunk Highway 23</vt:lpstr>
      <vt:lpstr>PowerPoint Presentation</vt:lpstr>
      <vt:lpstr>Trunk Highway 2—Proctor to Boundary Ave</vt:lpstr>
      <vt:lpstr>PowerPoint Presentation</vt:lpstr>
      <vt:lpstr>PowerPoint Presentation</vt:lpstr>
      <vt:lpstr>Future MnDOT Flood Projects</vt:lpstr>
      <vt:lpstr>Local Agency Damage (Cities and Counties)</vt:lpstr>
      <vt:lpstr>Local Agency Bridge Inspection Program</vt:lpstr>
      <vt:lpstr>Local Agency Damage – Bridge Inspection Program</vt:lpstr>
    </vt:vector>
  </TitlesOfParts>
  <Company>MNDOT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Floods of 2012 MnDOT District 1 - Duluth</dc:title>
  <dc:creator>Sara Dunlap</dc:creator>
  <cp:lastModifiedBy>Sara Dunlap</cp:lastModifiedBy>
  <cp:revision>4</cp:revision>
  <dcterms:created xsi:type="dcterms:W3CDTF">2013-10-10T19:14:17Z</dcterms:created>
  <dcterms:modified xsi:type="dcterms:W3CDTF">2013-11-04T21:10:45Z</dcterms:modified>
</cp:coreProperties>
</file>